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0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329F-B413-4E39-A9E5-8110138801CC}" type="datetimeFigureOut">
              <a:rPr lang="es-ES" smtClean="0"/>
              <a:t>15/06/2018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7A-9547-4D40-BFDD-D29280430CDB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329F-B413-4E39-A9E5-8110138801CC}" type="datetimeFigureOut">
              <a:rPr lang="es-ES" smtClean="0"/>
              <a:t>15/06/2018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7A-9547-4D40-BFDD-D29280430C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329F-B413-4E39-A9E5-8110138801CC}" type="datetimeFigureOut">
              <a:rPr lang="es-ES" smtClean="0"/>
              <a:t>15/06/2018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7A-9547-4D40-BFDD-D29280430C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329F-B413-4E39-A9E5-8110138801CC}" type="datetimeFigureOut">
              <a:rPr lang="es-ES" smtClean="0"/>
              <a:t>15/06/2018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7A-9547-4D40-BFDD-D29280430C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329F-B413-4E39-A9E5-8110138801CC}" type="datetimeFigureOut">
              <a:rPr lang="es-ES" smtClean="0"/>
              <a:t>15/06/2018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7A-9547-4D40-BFDD-D29280430CDB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329F-B413-4E39-A9E5-8110138801CC}" type="datetimeFigureOut">
              <a:rPr lang="es-ES" smtClean="0"/>
              <a:t>15/06/2018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7A-9547-4D40-BFDD-D29280430C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329F-B413-4E39-A9E5-8110138801CC}" type="datetimeFigureOut">
              <a:rPr lang="es-ES" smtClean="0"/>
              <a:t>15/06/2018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7A-9547-4D40-BFDD-D29280430CDB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329F-B413-4E39-A9E5-8110138801CC}" type="datetimeFigureOut">
              <a:rPr lang="es-ES" smtClean="0"/>
              <a:t>15/06/2018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7A-9547-4D40-BFDD-D29280430C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329F-B413-4E39-A9E5-8110138801CC}" type="datetimeFigureOut">
              <a:rPr lang="es-ES" smtClean="0"/>
              <a:t>15/06/2018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7A-9547-4D40-BFDD-D29280430C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329F-B413-4E39-A9E5-8110138801CC}" type="datetimeFigureOut">
              <a:rPr lang="es-ES" smtClean="0"/>
              <a:t>15/06/2018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7A-9547-4D40-BFDD-D29280430CDB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329F-B413-4E39-A9E5-8110138801CC}" type="datetimeFigureOut">
              <a:rPr lang="es-ES" smtClean="0"/>
              <a:t>15/06/2018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7A-9547-4D40-BFDD-D29280430C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3AF329F-B413-4E39-A9E5-8110138801CC}" type="datetimeFigureOut">
              <a:rPr lang="es-ES" smtClean="0"/>
              <a:t>15/06/2018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380A87A-9547-4D40-BFDD-D29280430CD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2400" b="1" dirty="0" smtClean="0"/>
              <a:t>Ayudas</a:t>
            </a:r>
            <a:r>
              <a:rPr lang="es-ES" sz="2000" dirty="0" smtClean="0"/>
              <a:t> </a:t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>para la </a:t>
            </a:r>
            <a:r>
              <a:rPr lang="es-ES" sz="2400" b="1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protección social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000" dirty="0" smtClean="0"/>
              <a:t>de los </a:t>
            </a:r>
            <a:r>
              <a:rPr lang="es-ES" sz="2400" b="1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deportistas de alto nivel </a:t>
            </a:r>
            <a:r>
              <a:rPr lang="es-ES" sz="24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es-ES" sz="24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es-ES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sz="2000" dirty="0" smtClean="0"/>
              <a:t>y el </a:t>
            </a:r>
            <a:r>
              <a:rPr lang="es-ES" sz="2400" b="1" i="1" dirty="0" smtClean="0">
                <a:solidFill>
                  <a:schemeClr val="accent3"/>
                </a:solidFill>
              </a:rPr>
              <a:t>apoyo</a:t>
            </a:r>
            <a:r>
              <a:rPr lang="es-ES" sz="2400" dirty="0" smtClean="0">
                <a:solidFill>
                  <a:schemeClr val="accent3"/>
                </a:solidFill>
              </a:rPr>
              <a:t> </a:t>
            </a:r>
            <a:r>
              <a:rPr lang="es-ES" sz="2000" dirty="0" smtClean="0"/>
              <a:t>a los </a:t>
            </a:r>
            <a:r>
              <a:rPr lang="es-ES" sz="2400" b="1" i="1" dirty="0" smtClean="0">
                <a:solidFill>
                  <a:schemeClr val="accent3"/>
                </a:solidFill>
              </a:rPr>
              <a:t>deportistas españoles </a:t>
            </a:r>
            <a:r>
              <a:rPr lang="es-ES" sz="2000" dirty="0" smtClean="0"/>
              <a:t>que participen en competiciones internacionales</a:t>
            </a:r>
            <a:endParaRPr lang="es-ES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19 junio 2018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45024"/>
            <a:ext cx="3323861" cy="249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900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aspectos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" sz="2000" b="1" dirty="0" smtClean="0"/>
              <a:t>Plazo de solicitud:</a:t>
            </a:r>
          </a:p>
          <a:p>
            <a:pPr lvl="1" algn="just"/>
            <a:r>
              <a:rPr lang="es-ES" sz="1800" dirty="0"/>
              <a:t>30 </a:t>
            </a:r>
            <a:r>
              <a:rPr lang="es-ES" sz="1800" dirty="0" smtClean="0"/>
              <a:t>días: </a:t>
            </a:r>
            <a:r>
              <a:rPr lang="es-ES" sz="1800" u="sng" dirty="0" smtClean="0"/>
              <a:t>finaliza </a:t>
            </a:r>
            <a:r>
              <a:rPr lang="es-ES" sz="1800" u="sng" dirty="0"/>
              <a:t>a las 14:00 del día 17 de </a:t>
            </a:r>
            <a:r>
              <a:rPr lang="es-ES" sz="1800" u="sng" dirty="0" smtClean="0"/>
              <a:t>julio</a:t>
            </a:r>
          </a:p>
          <a:p>
            <a:pPr lvl="1" algn="just"/>
            <a:endParaRPr lang="es-ES" sz="1800" u="sng" dirty="0" smtClean="0"/>
          </a:p>
          <a:p>
            <a:pPr algn="just"/>
            <a:r>
              <a:rPr lang="es-ES" sz="2000" b="1" dirty="0" smtClean="0"/>
              <a:t>Plazo de realización de gastos y actividades:</a:t>
            </a:r>
          </a:p>
          <a:p>
            <a:pPr lvl="1" algn="just"/>
            <a:r>
              <a:rPr lang="es-ES" sz="1800" dirty="0" smtClean="0"/>
              <a:t>Apartado I	</a:t>
            </a:r>
            <a:r>
              <a:rPr lang="es-ES" sz="1800" dirty="0" smtClean="0">
                <a:sym typeface="Wingdings" panose="05000000000000000000" pitchFamily="2" charset="2"/>
              </a:rPr>
              <a:t> 1 julio 2016 – 31 diciembre 2018</a:t>
            </a:r>
          </a:p>
          <a:p>
            <a:pPr lvl="1" algn="just"/>
            <a:r>
              <a:rPr lang="es-ES" sz="1800" dirty="0" smtClean="0">
                <a:sym typeface="Wingdings" panose="05000000000000000000" pitchFamily="2" charset="2"/>
              </a:rPr>
              <a:t>Apartado II	 Año 2018</a:t>
            </a:r>
          </a:p>
          <a:p>
            <a:pPr lvl="1" algn="just"/>
            <a:endParaRPr lang="es-ES" sz="1800" dirty="0" smtClean="0">
              <a:sym typeface="Wingdings" panose="05000000000000000000" pitchFamily="2" charset="2"/>
            </a:endParaRPr>
          </a:p>
          <a:p>
            <a:pPr algn="just"/>
            <a:r>
              <a:rPr lang="es-ES" sz="2000" b="1" dirty="0" smtClean="0"/>
              <a:t>Justificación de </a:t>
            </a:r>
            <a:r>
              <a:rPr lang="es-ES" sz="2000" b="1" dirty="0"/>
              <a:t>gastos y actividades:</a:t>
            </a:r>
          </a:p>
          <a:p>
            <a:pPr lvl="1" algn="just"/>
            <a:r>
              <a:rPr lang="es-ES" sz="1800" dirty="0"/>
              <a:t>Apartado I	</a:t>
            </a:r>
            <a:r>
              <a:rPr lang="es-ES" sz="1800" dirty="0">
                <a:sym typeface="Wingdings" panose="05000000000000000000" pitchFamily="2" charset="2"/>
              </a:rPr>
              <a:t> </a:t>
            </a:r>
            <a:r>
              <a:rPr lang="es-ES" sz="1600" dirty="0" smtClean="0">
                <a:sym typeface="Wingdings" panose="05000000000000000000" pitchFamily="2" charset="2"/>
              </a:rPr>
              <a:t>cotizaciones </a:t>
            </a:r>
            <a:r>
              <a:rPr lang="es-ES" sz="1600" dirty="0" smtClean="0">
                <a:sym typeface="Wingdings" panose="05000000000000000000" pitchFamily="2" charset="2"/>
              </a:rPr>
              <a:t>2016, </a:t>
            </a:r>
            <a:r>
              <a:rPr lang="es-ES" sz="1600" dirty="0" smtClean="0">
                <a:sym typeface="Wingdings" panose="05000000000000000000" pitchFamily="2" charset="2"/>
              </a:rPr>
              <a:t>2017 </a:t>
            </a:r>
            <a:r>
              <a:rPr lang="es-ES" sz="1600" dirty="0" smtClean="0">
                <a:sym typeface="Wingdings" panose="05000000000000000000" pitchFamily="2" charset="2"/>
              </a:rPr>
              <a:t>y 2018 disponible</a:t>
            </a:r>
            <a:r>
              <a:rPr lang="es-ES" sz="1800" dirty="0" smtClean="0">
                <a:sym typeface="Wingdings" panose="05000000000000000000" pitchFamily="2" charset="2"/>
              </a:rPr>
              <a:t>	 </a:t>
            </a:r>
            <a:r>
              <a:rPr lang="es-ES" sz="1800" dirty="0" smtClean="0">
                <a:sym typeface="Wingdings" panose="05000000000000000000" pitchFamily="2" charset="2"/>
              </a:rPr>
              <a:t>junto solicitud</a:t>
            </a:r>
          </a:p>
          <a:p>
            <a:pPr marL="274320" lvl="1" indent="0" algn="just">
              <a:buNone/>
            </a:pPr>
            <a:r>
              <a:rPr lang="es-ES" sz="1800" dirty="0">
                <a:sym typeface="Wingdings" panose="05000000000000000000" pitchFamily="2" charset="2"/>
              </a:rPr>
              <a:t>	</a:t>
            </a:r>
            <a:r>
              <a:rPr lang="es-ES" sz="1800" dirty="0" smtClean="0">
                <a:sym typeface="Wingdings" panose="05000000000000000000" pitchFamily="2" charset="2"/>
              </a:rPr>
              <a:t>	 cotizaciones 2018 	</a:t>
            </a:r>
            <a:r>
              <a:rPr lang="es-ES" sz="1800" dirty="0">
                <a:sym typeface="Wingdings" panose="05000000000000000000" pitchFamily="2" charset="2"/>
              </a:rPr>
              <a:t>	</a:t>
            </a:r>
            <a:r>
              <a:rPr lang="es-ES" sz="1800" dirty="0" smtClean="0">
                <a:sym typeface="Wingdings" panose="05000000000000000000" pitchFamily="2" charset="2"/>
              </a:rPr>
              <a:t>	</a:t>
            </a:r>
            <a:r>
              <a:rPr lang="es-ES" sz="1800" dirty="0" smtClean="0">
                <a:sym typeface="Wingdings" panose="05000000000000000000" pitchFamily="2" charset="2"/>
              </a:rPr>
              <a:t> </a:t>
            </a:r>
            <a:r>
              <a:rPr lang="es-ES" sz="1800" dirty="0" smtClean="0">
                <a:sym typeface="Wingdings" panose="05000000000000000000" pitchFamily="2" charset="2"/>
              </a:rPr>
              <a:t>hasta 31 marzo 2019</a:t>
            </a:r>
          </a:p>
          <a:p>
            <a:pPr lvl="1" algn="just"/>
            <a:r>
              <a:rPr lang="es-ES" sz="1800" dirty="0" smtClean="0">
                <a:sym typeface="Wingdings" panose="05000000000000000000" pitchFamily="2" charset="2"/>
              </a:rPr>
              <a:t>Apartado II	 todos los gastos 2018</a:t>
            </a:r>
            <a:r>
              <a:rPr lang="es-ES" sz="1800" dirty="0">
                <a:sym typeface="Wingdings" panose="05000000000000000000" pitchFamily="2" charset="2"/>
              </a:rPr>
              <a:t>	</a:t>
            </a:r>
            <a:r>
              <a:rPr lang="es-ES" sz="1800" dirty="0" smtClean="0">
                <a:sym typeface="Wingdings" panose="05000000000000000000" pitchFamily="2" charset="2"/>
              </a:rPr>
              <a:t>	 </a:t>
            </a:r>
            <a:r>
              <a:rPr lang="es-ES" sz="1800" dirty="0" smtClean="0">
                <a:sym typeface="Wingdings" panose="05000000000000000000" pitchFamily="2" charset="2"/>
              </a:rPr>
              <a:t>hasta 31 marzo 2019</a:t>
            </a:r>
          </a:p>
          <a:p>
            <a:pPr lvl="1" algn="just"/>
            <a:endParaRPr lang="es-ES" sz="1800" dirty="0">
              <a:sym typeface="Wingdings" panose="05000000000000000000" pitchFamily="2" charset="2"/>
            </a:endParaRPr>
          </a:p>
          <a:p>
            <a:pPr algn="just"/>
            <a:r>
              <a:rPr lang="es-ES" sz="2000" b="1" dirty="0" smtClean="0">
                <a:sym typeface="Wingdings" panose="05000000000000000000" pitchFamily="2" charset="2"/>
              </a:rPr>
              <a:t>REQUERIMIENTO a Federaciones:</a:t>
            </a:r>
          </a:p>
          <a:p>
            <a:pPr lvl="1" algn="just"/>
            <a:r>
              <a:rPr lang="es-ES" sz="1700" dirty="0" smtClean="0">
                <a:sym typeface="Wingdings" panose="05000000000000000000" pitchFamily="2" charset="2"/>
              </a:rPr>
              <a:t>Abrir cuenta bancaria exclusiva para recepción y traslado de fondos a deportistas beneficiarios</a:t>
            </a:r>
          </a:p>
          <a:p>
            <a:pPr lvl="1" algn="just"/>
            <a:endParaRPr lang="es-ES" sz="1600" dirty="0" smtClean="0">
              <a:sym typeface="Wingdings" panose="05000000000000000000" pitchFamily="2" charset="2"/>
            </a:endParaRPr>
          </a:p>
          <a:p>
            <a:pPr algn="just"/>
            <a:r>
              <a:rPr lang="es-ES" sz="2000" b="1" dirty="0" smtClean="0">
                <a:sym typeface="Wingdings" panose="05000000000000000000" pitchFamily="2" charset="2"/>
              </a:rPr>
              <a:t>ACLARACION</a:t>
            </a:r>
            <a:r>
              <a:rPr lang="es-ES" sz="2000" dirty="0" smtClean="0">
                <a:sym typeface="Wingdings" panose="05000000000000000000" pitchFamily="2" charset="2"/>
              </a:rPr>
              <a:t> sobre Convenio Especial Seguridad Social DAN:</a:t>
            </a:r>
          </a:p>
          <a:p>
            <a:pPr lvl="1" algn="just"/>
            <a:r>
              <a:rPr lang="es-ES" sz="1600" b="1" dirty="0" smtClean="0">
                <a:sym typeface="Wingdings" panose="05000000000000000000" pitchFamily="2" charset="2"/>
              </a:rPr>
              <a:t>Sólo</a:t>
            </a:r>
            <a:r>
              <a:rPr lang="es-ES" sz="1600" dirty="0" smtClean="0">
                <a:sym typeface="Wingdings" panose="05000000000000000000" pitchFamily="2" charset="2"/>
              </a:rPr>
              <a:t> podrán solicitar este Convenio, DAN que </a:t>
            </a:r>
            <a:r>
              <a:rPr lang="es-ES" sz="1600" u="sng" dirty="0" smtClean="0">
                <a:sym typeface="Wingdings" panose="05000000000000000000" pitchFamily="2" charset="2"/>
              </a:rPr>
              <a:t>NO</a:t>
            </a:r>
            <a:r>
              <a:rPr lang="es-ES" sz="1600" dirty="0" smtClean="0">
                <a:sym typeface="Wingdings" panose="05000000000000000000" pitchFamily="2" charset="2"/>
              </a:rPr>
              <a:t> estén incluidos en cualquiera de los Regímenes de la SS</a:t>
            </a:r>
            <a:endParaRPr lang="es-ES" sz="1600" u="sng" dirty="0">
              <a:sym typeface="Wingdings" panose="05000000000000000000" pitchFamily="2" charset="2"/>
            </a:endParaRPr>
          </a:p>
          <a:p>
            <a:pPr lvl="1" algn="just"/>
            <a:endParaRPr lang="es-ES" sz="1500" b="1" dirty="0" smtClean="0">
              <a:sym typeface="Wingdings" panose="05000000000000000000" pitchFamily="2" charset="2"/>
            </a:endParaRPr>
          </a:p>
          <a:p>
            <a:pPr marL="274320" lvl="1" indent="0" algn="just">
              <a:buNone/>
            </a:pPr>
            <a:endParaRPr lang="es-ES" sz="17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3" y="6165304"/>
            <a:ext cx="503011" cy="56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951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Dudas y aclaraciones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900" b="1" dirty="0" smtClean="0">
                <a:sym typeface="Wingdings" panose="05000000000000000000" pitchFamily="2" charset="2"/>
              </a:rPr>
              <a:t>Para resolver dudas y aclaraciones:</a:t>
            </a:r>
          </a:p>
          <a:p>
            <a:pPr algn="just"/>
            <a:endParaRPr lang="es-ES" sz="1900" b="1" dirty="0">
              <a:sym typeface="Wingdings" panose="05000000000000000000" pitchFamily="2" charset="2"/>
            </a:endParaRPr>
          </a:p>
          <a:p>
            <a:pPr lvl="1" algn="just"/>
            <a:r>
              <a:rPr lang="es-ES" sz="1500" b="1" dirty="0" smtClean="0">
                <a:sym typeface="Wingdings" panose="05000000000000000000" pitchFamily="2" charset="2"/>
              </a:rPr>
              <a:t>Sobre solicitudes del Apartado I</a:t>
            </a:r>
          </a:p>
          <a:p>
            <a:pPr lvl="1" algn="just"/>
            <a:endParaRPr lang="es-ES" sz="1500" b="1" dirty="0">
              <a:sym typeface="Wingdings" panose="05000000000000000000" pitchFamily="2" charset="2"/>
            </a:endParaRPr>
          </a:p>
          <a:p>
            <a:pPr marL="274320" lvl="1" indent="0" algn="just">
              <a:buNone/>
            </a:pPr>
            <a:endParaRPr lang="es-ES" sz="1500" dirty="0" smtClean="0">
              <a:sym typeface="Wingdings" panose="05000000000000000000" pitchFamily="2" charset="2"/>
            </a:endParaRPr>
          </a:p>
          <a:p>
            <a:pPr lvl="1" algn="just"/>
            <a:endParaRPr lang="es-ES" sz="1500" b="1" dirty="0">
              <a:sym typeface="Wingdings" panose="05000000000000000000" pitchFamily="2" charset="2"/>
            </a:endParaRPr>
          </a:p>
          <a:p>
            <a:pPr marL="274320" lvl="1" indent="0" algn="just">
              <a:buNone/>
            </a:pPr>
            <a:endParaRPr lang="es-ES" sz="1500" b="1" dirty="0" smtClean="0">
              <a:sym typeface="Wingdings" panose="05000000000000000000" pitchFamily="2" charset="2"/>
            </a:endParaRPr>
          </a:p>
          <a:p>
            <a:pPr marL="274320" lvl="1" indent="0" algn="just">
              <a:buNone/>
            </a:pPr>
            <a:endParaRPr lang="es-ES" sz="1500" b="1" dirty="0" smtClean="0">
              <a:sym typeface="Wingdings" panose="05000000000000000000" pitchFamily="2" charset="2"/>
            </a:endParaRPr>
          </a:p>
          <a:p>
            <a:pPr lvl="1" algn="just"/>
            <a:r>
              <a:rPr lang="es-ES" sz="1500" b="1" dirty="0" smtClean="0">
                <a:sym typeface="Wingdings" panose="05000000000000000000" pitchFamily="2" charset="2"/>
              </a:rPr>
              <a:t>Sobre solicitudes del Apartado II</a:t>
            </a:r>
            <a:endParaRPr lang="es-ES" sz="1500" b="1" dirty="0" smtClean="0">
              <a:sym typeface="Wingdings" panose="05000000000000000000" pitchFamily="2" charset="2"/>
            </a:endParaRPr>
          </a:p>
          <a:p>
            <a:pPr marL="274320" lvl="1" indent="0" algn="just">
              <a:buNone/>
            </a:pPr>
            <a:endParaRPr lang="es-ES" sz="17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3" y="6165304"/>
            <a:ext cx="503011" cy="56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555776" y="2751311"/>
            <a:ext cx="4392488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</a:rPr>
              <a:t>secretariageneral@csd.gob.es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55776" y="4407495"/>
            <a:ext cx="4392488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</a:rPr>
              <a:t>altacompeticion@csd.gob.es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903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b="1" dirty="0" smtClean="0"/>
              <a:t>Explotación</a:t>
            </a:r>
            <a:r>
              <a:rPr lang="es-ES" dirty="0" smtClean="0"/>
              <a:t> de contenidos audiovisuales de las competiciones de fútbol profesional </a:t>
            </a:r>
            <a:r>
              <a:rPr lang="es-ES" sz="2200" dirty="0" smtClean="0"/>
              <a:t>(RDL 5/2015 y RD  2/2018)</a:t>
            </a:r>
            <a:r>
              <a:rPr lang="es-ES" sz="3000" dirty="0" smtClean="0"/>
              <a:t>:</a:t>
            </a:r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Dirigido a DEPORTISTAS </a:t>
            </a:r>
          </a:p>
          <a:p>
            <a:pPr marL="274320" lvl="1" indent="0" algn="just">
              <a:buNone/>
            </a:pPr>
            <a:r>
              <a:rPr lang="es-ES" dirty="0" smtClean="0">
                <a:sym typeface="Wingdings" panose="05000000000000000000" pitchFamily="2" charset="2"/>
              </a:rPr>
              <a:t> Solicitudes a través de FEDERACIONES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smtClean="0">
                <a:sym typeface="Wingdings" panose="05000000000000000000" pitchFamily="2" charset="2"/>
              </a:rPr>
              <a:t>(entidades colaboradoras)</a:t>
            </a:r>
            <a:endParaRPr lang="es-ES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596422" y="2420888"/>
            <a:ext cx="80080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Clubes y entidades 1ª y 2ª división</a:t>
            </a:r>
            <a:endParaRPr lang="es-E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781547" y="3068960"/>
            <a:ext cx="2954786" cy="864096"/>
            <a:chOff x="753118" y="3140968"/>
            <a:chExt cx="2954786" cy="864096"/>
          </a:xfrm>
        </p:grpSpPr>
        <p:sp>
          <p:nvSpPr>
            <p:cNvPr id="4" name="3 Flecha doblada hacia arriba"/>
            <p:cNvSpPr/>
            <p:nvPr/>
          </p:nvSpPr>
          <p:spPr>
            <a:xfrm rot="5400000">
              <a:off x="1798463" y="2095623"/>
              <a:ext cx="864096" cy="2954786"/>
            </a:xfrm>
            <a:prstGeom prst="bentUpArrow">
              <a:avLst>
                <a:gd name="adj1" fmla="val 43315"/>
                <a:gd name="adj2" fmla="val 39610"/>
                <a:gd name="adj3" fmla="val 43315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s-ES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1115616" y="3492382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>
                  <a:solidFill>
                    <a:schemeClr val="bg1"/>
                  </a:solidFill>
                </a:rPr>
                <a:t>DESTINO</a:t>
              </a:r>
              <a:endParaRPr lang="es-E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7 CuadroTexto"/>
          <p:cNvSpPr txBox="1"/>
          <p:nvPr/>
        </p:nvSpPr>
        <p:spPr>
          <a:xfrm>
            <a:off x="4024365" y="3212976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ES" b="1" dirty="0" smtClean="0"/>
              <a:t>Protección</a:t>
            </a:r>
            <a:r>
              <a:rPr lang="es-ES" dirty="0" smtClean="0"/>
              <a:t> social DAN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b="1" dirty="0" smtClean="0"/>
              <a:t>Ayudas</a:t>
            </a:r>
            <a:r>
              <a:rPr lang="es-ES" dirty="0" smtClean="0"/>
              <a:t> a deportistas que participen en competiciones internacionales</a:t>
            </a:r>
            <a:endParaRPr lang="es-ES" dirty="0"/>
          </a:p>
        </p:txBody>
      </p:sp>
      <p:grpSp>
        <p:nvGrpSpPr>
          <p:cNvPr id="13" name="12 Grupo"/>
          <p:cNvGrpSpPr/>
          <p:nvPr/>
        </p:nvGrpSpPr>
        <p:grpSpPr>
          <a:xfrm>
            <a:off x="784005" y="4365104"/>
            <a:ext cx="2954786" cy="864096"/>
            <a:chOff x="755576" y="4437112"/>
            <a:chExt cx="2954786" cy="864096"/>
          </a:xfrm>
        </p:grpSpPr>
        <p:sp>
          <p:nvSpPr>
            <p:cNvPr id="10" name="9 Flecha doblada hacia arriba"/>
            <p:cNvSpPr/>
            <p:nvPr/>
          </p:nvSpPr>
          <p:spPr>
            <a:xfrm rot="5400000">
              <a:off x="1800921" y="3391767"/>
              <a:ext cx="864096" cy="2954786"/>
            </a:xfrm>
            <a:prstGeom prst="bentUpArrow">
              <a:avLst>
                <a:gd name="adj1" fmla="val 43315"/>
                <a:gd name="adj2" fmla="val 39610"/>
                <a:gd name="adj3" fmla="val 43315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s-ES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922741" y="4779900"/>
              <a:ext cx="25227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>
                  <a:solidFill>
                    <a:schemeClr val="bg1"/>
                  </a:solidFill>
                </a:rPr>
                <a:t>SE ENTREGA A CSD</a:t>
              </a:r>
              <a:endParaRPr lang="es-E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13 Rectángulo"/>
          <p:cNvSpPr/>
          <p:nvPr/>
        </p:nvSpPr>
        <p:spPr>
          <a:xfrm>
            <a:off x="4024365" y="4600170"/>
            <a:ext cx="3058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200" b="1" cap="all" spc="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1% INGRESOS</a:t>
            </a:r>
            <a:endParaRPr lang="es-ES" sz="3200" b="1" cap="all" spc="0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3" y="6165304"/>
            <a:ext cx="503011" cy="56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4940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Financiación y conceptos</a:t>
            </a:r>
            <a:endParaRPr lang="es-ES" dirty="0"/>
          </a:p>
        </p:txBody>
      </p:sp>
      <p:sp>
        <p:nvSpPr>
          <p:cNvPr id="15" name="14 Rectángulo"/>
          <p:cNvSpPr/>
          <p:nvPr/>
        </p:nvSpPr>
        <p:spPr>
          <a:xfrm>
            <a:off x="467544" y="1556792"/>
            <a:ext cx="446449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200" b="1" cap="all" spc="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1% = 13.875.022,83 €</a:t>
            </a:r>
            <a:endParaRPr lang="es-ES" sz="3200" b="1" cap="all" spc="0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539552" y="3475130"/>
            <a:ext cx="2954786" cy="864096"/>
            <a:chOff x="611560" y="2348880"/>
            <a:chExt cx="2954786" cy="864096"/>
          </a:xfrm>
        </p:grpSpPr>
        <p:sp>
          <p:nvSpPr>
            <p:cNvPr id="17" name="16 Flecha doblada hacia arriba"/>
            <p:cNvSpPr/>
            <p:nvPr/>
          </p:nvSpPr>
          <p:spPr>
            <a:xfrm rot="5400000">
              <a:off x="1656905" y="1303535"/>
              <a:ext cx="864096" cy="2954786"/>
            </a:xfrm>
            <a:prstGeom prst="bentUpArrow">
              <a:avLst>
                <a:gd name="adj1" fmla="val 43315"/>
                <a:gd name="adj2" fmla="val 39610"/>
                <a:gd name="adj3" fmla="val 43315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s-ES" dirty="0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611560" y="2743424"/>
              <a:ext cx="28686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100" b="1" dirty="0" smtClean="0">
                  <a:solidFill>
                    <a:schemeClr val="bg1"/>
                  </a:solidFill>
                </a:rPr>
                <a:t>SEGURIDAD SOCIAL DAN (Apartado I)</a:t>
              </a:r>
              <a:endParaRPr lang="es-ES" sz="1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18 Rectángulo redondeado"/>
          <p:cNvSpPr/>
          <p:nvPr/>
        </p:nvSpPr>
        <p:spPr>
          <a:xfrm>
            <a:off x="3539345" y="3284984"/>
            <a:ext cx="5353135" cy="144016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es-ES" dirty="0" smtClean="0"/>
              <a:t>Hasta 9.712.515,98 € </a:t>
            </a:r>
            <a:r>
              <a:rPr lang="es-ES" b="1" dirty="0" smtClean="0">
                <a:sym typeface="Wingdings" panose="05000000000000000000" pitchFamily="2" charset="2"/>
              </a:rPr>
              <a:t> </a:t>
            </a:r>
            <a:r>
              <a:rPr lang="es-ES" b="1" u="sng" dirty="0" smtClean="0">
                <a:sym typeface="Wingdings" panose="05000000000000000000" pitchFamily="2" charset="2"/>
              </a:rPr>
              <a:t>8.982.847,83 €</a:t>
            </a:r>
            <a:endParaRPr lang="es-ES" b="1" u="sng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 smtClean="0"/>
              <a:t>Cuenta ajena: Cuotas trabajador SS deportista profesional (Régimen General, RD 1006)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 smtClean="0"/>
              <a:t>Autónomos: Cuota mínima (Régimen Especial y Convenio Especial DAN)</a:t>
            </a:r>
          </a:p>
          <a:p>
            <a:pPr algn="just"/>
            <a:endParaRPr lang="es-ES" dirty="0"/>
          </a:p>
        </p:txBody>
      </p:sp>
      <p:grpSp>
        <p:nvGrpSpPr>
          <p:cNvPr id="30" name="29 Grupo"/>
          <p:cNvGrpSpPr/>
          <p:nvPr/>
        </p:nvGrpSpPr>
        <p:grpSpPr>
          <a:xfrm>
            <a:off x="539552" y="2234306"/>
            <a:ext cx="2954786" cy="864096"/>
            <a:chOff x="611560" y="3717032"/>
            <a:chExt cx="2954786" cy="864096"/>
          </a:xfrm>
        </p:grpSpPr>
        <p:sp>
          <p:nvSpPr>
            <p:cNvPr id="24" name="23 Flecha doblada hacia arriba"/>
            <p:cNvSpPr/>
            <p:nvPr/>
          </p:nvSpPr>
          <p:spPr>
            <a:xfrm rot="5400000">
              <a:off x="1656905" y="2671687"/>
              <a:ext cx="864096" cy="2954786"/>
            </a:xfrm>
            <a:prstGeom prst="bentUpArrow">
              <a:avLst>
                <a:gd name="adj1" fmla="val 43315"/>
                <a:gd name="adj2" fmla="val 39610"/>
                <a:gd name="adj3" fmla="val 43315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s-ES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683568" y="4051194"/>
              <a:ext cx="256228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50" b="1" dirty="0" smtClean="0">
                  <a:solidFill>
                    <a:schemeClr val="bg1"/>
                  </a:solidFill>
                </a:rPr>
                <a:t>AYUDAS COMPETICIONES INTERNACIONALES (Apartado </a:t>
              </a:r>
              <a:r>
                <a:rPr lang="es-ES" sz="1050" b="1" dirty="0" err="1" smtClean="0">
                  <a:solidFill>
                    <a:schemeClr val="bg1"/>
                  </a:solidFill>
                </a:rPr>
                <a:t>II.a</a:t>
              </a:r>
              <a:r>
                <a:rPr lang="es-ES" sz="1050" b="1" dirty="0" smtClean="0">
                  <a:solidFill>
                    <a:schemeClr val="bg1"/>
                  </a:solidFill>
                </a:rPr>
                <a:t>.)</a:t>
              </a:r>
              <a:endParaRPr lang="es-ES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25 Rectángulo redondeado"/>
          <p:cNvSpPr/>
          <p:nvPr/>
        </p:nvSpPr>
        <p:spPr>
          <a:xfrm>
            <a:off x="3556597" y="2475644"/>
            <a:ext cx="5353135" cy="72008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es-ES" dirty="0" smtClean="0"/>
              <a:t>Mínimo 4.162.506,85 € </a:t>
            </a:r>
            <a:r>
              <a:rPr lang="es-ES" b="1" dirty="0" smtClean="0">
                <a:sym typeface="Wingdings" panose="05000000000000000000" pitchFamily="2" charset="2"/>
              </a:rPr>
              <a:t> </a:t>
            </a:r>
            <a:r>
              <a:rPr lang="es-ES" b="1" u="sng" dirty="0" smtClean="0">
                <a:sym typeface="Wingdings" panose="05000000000000000000" pitchFamily="2" charset="2"/>
              </a:rPr>
              <a:t>4.892.175 €</a:t>
            </a:r>
            <a:endParaRPr lang="es-ES" b="1" u="sng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 smtClean="0"/>
              <a:t>Anexo I: Criterios ADO</a:t>
            </a:r>
          </a:p>
          <a:p>
            <a:pPr algn="just"/>
            <a:endParaRPr lang="es-ES" dirty="0"/>
          </a:p>
        </p:txBody>
      </p:sp>
      <p:sp>
        <p:nvSpPr>
          <p:cNvPr id="22" name="21 Elipse"/>
          <p:cNvSpPr/>
          <p:nvPr/>
        </p:nvSpPr>
        <p:spPr>
          <a:xfrm rot="21315156">
            <a:off x="6081812" y="2440136"/>
            <a:ext cx="1872208" cy="4579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Flecha curvada hacia la derecha"/>
          <p:cNvSpPr/>
          <p:nvPr/>
        </p:nvSpPr>
        <p:spPr>
          <a:xfrm flipH="1">
            <a:off x="7985254" y="2570530"/>
            <a:ext cx="723265" cy="1072449"/>
          </a:xfrm>
          <a:prstGeom prst="curvedRightArrow">
            <a:avLst>
              <a:gd name="adj1" fmla="val 5173"/>
              <a:gd name="adj2" fmla="val 32548"/>
              <a:gd name="adj3" fmla="val 187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1" name="30 Flecha doblada hacia arriba"/>
          <p:cNvSpPr/>
          <p:nvPr/>
        </p:nvSpPr>
        <p:spPr>
          <a:xfrm rot="5400000">
            <a:off x="1584897" y="3849693"/>
            <a:ext cx="864096" cy="2954786"/>
          </a:xfrm>
          <a:prstGeom prst="bentUpArrow">
            <a:avLst>
              <a:gd name="adj1" fmla="val 43315"/>
              <a:gd name="adj2" fmla="val 39610"/>
              <a:gd name="adj3" fmla="val 43315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s-ES" dirty="0"/>
          </a:p>
        </p:txBody>
      </p:sp>
      <p:sp>
        <p:nvSpPr>
          <p:cNvPr id="32" name="31 Rectángulo redondeado"/>
          <p:cNvSpPr/>
          <p:nvPr/>
        </p:nvSpPr>
        <p:spPr>
          <a:xfrm>
            <a:off x="3539345" y="4831656"/>
            <a:ext cx="5353135" cy="119825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es-ES" dirty="0" smtClean="0"/>
              <a:t>8.982.847,83 € - (Seguridad Social DAN) </a:t>
            </a:r>
            <a:r>
              <a:rPr lang="es-ES" b="1" dirty="0" smtClean="0">
                <a:sym typeface="Wingdings" panose="05000000000000000000" pitchFamily="2" charset="2"/>
              </a:rPr>
              <a:t> </a:t>
            </a:r>
            <a:r>
              <a:rPr lang="es-ES" b="1" u="sng" dirty="0" smtClean="0">
                <a:sym typeface="Wingdings" panose="05000000000000000000" pitchFamily="2" charset="2"/>
              </a:rPr>
              <a:t>?? €</a:t>
            </a:r>
            <a:endParaRPr lang="es-ES" b="1" u="sng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 smtClean="0"/>
              <a:t>Se conocerá la disponibilidad tras resolver los 2 puntos anteriores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 smtClean="0"/>
              <a:t>Valoración de acuerdo a criterios apartado 12</a:t>
            </a:r>
          </a:p>
          <a:p>
            <a:pPr algn="just"/>
            <a:endParaRPr lang="es-E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683568" y="5219872"/>
            <a:ext cx="24482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 smtClean="0">
                <a:solidFill>
                  <a:schemeClr val="bg1"/>
                </a:solidFill>
              </a:rPr>
              <a:t>AYUDAS COMPETICIONES INTERNACIONALES (Apartado </a:t>
            </a:r>
            <a:r>
              <a:rPr lang="es-ES" sz="1050" b="1" dirty="0" err="1" smtClean="0">
                <a:solidFill>
                  <a:schemeClr val="bg1"/>
                </a:solidFill>
              </a:rPr>
              <a:t>II.b</a:t>
            </a:r>
            <a:r>
              <a:rPr lang="es-ES" sz="1050" b="1" dirty="0" smtClean="0">
                <a:solidFill>
                  <a:schemeClr val="bg1"/>
                </a:solidFill>
              </a:rPr>
              <a:t>.)</a:t>
            </a:r>
            <a:endParaRPr lang="es-ES" sz="1050" b="1" dirty="0">
              <a:solidFill>
                <a:schemeClr val="bg1"/>
              </a:solidFill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3" y="6165304"/>
            <a:ext cx="503011" cy="56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977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Apartado I: Protección social DAN (1)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182729" cy="4876800"/>
          </a:xfrm>
        </p:spPr>
        <p:txBody>
          <a:bodyPr>
            <a:noAutofit/>
          </a:bodyPr>
          <a:lstStyle/>
          <a:p>
            <a:pPr algn="just"/>
            <a:r>
              <a:rPr lang="es-ES" sz="1600" b="1" dirty="0" smtClean="0"/>
              <a:t>Beneficiarios:</a:t>
            </a:r>
            <a:r>
              <a:rPr lang="es-ES" sz="1600" dirty="0"/>
              <a:t> </a:t>
            </a:r>
            <a:r>
              <a:rPr lang="es-ES" sz="1600" dirty="0" smtClean="0"/>
              <a:t>Deportistas de Alto Nivel </a:t>
            </a:r>
          </a:p>
          <a:p>
            <a:pPr marL="0" indent="0" algn="just">
              <a:buNone/>
            </a:pPr>
            <a:endParaRPr lang="es-ES" sz="1600" dirty="0" smtClean="0"/>
          </a:p>
          <a:p>
            <a:pPr algn="just"/>
            <a:r>
              <a:rPr lang="es-ES" sz="1600" b="1" dirty="0"/>
              <a:t>Requisitos:</a:t>
            </a:r>
          </a:p>
          <a:p>
            <a:pPr lvl="1" algn="just"/>
            <a:r>
              <a:rPr lang="es-ES" sz="1400" dirty="0"/>
              <a:t>Condición DAN </a:t>
            </a:r>
            <a:r>
              <a:rPr lang="es-ES" sz="1400" b="1" dirty="0"/>
              <a:t>vigente</a:t>
            </a:r>
            <a:r>
              <a:rPr lang="es-ES" sz="1400" dirty="0"/>
              <a:t> cuando se solicita ayuda</a:t>
            </a:r>
          </a:p>
          <a:p>
            <a:pPr lvl="1" algn="just"/>
            <a:r>
              <a:rPr lang="es-ES" sz="1400" b="1" dirty="0"/>
              <a:t>Inscritos</a:t>
            </a:r>
            <a:r>
              <a:rPr lang="es-ES" sz="1400" dirty="0"/>
              <a:t> Sistema Nacional Seguridad Social cuando se solicita </a:t>
            </a:r>
            <a:r>
              <a:rPr lang="es-ES" sz="1400" dirty="0" smtClean="0"/>
              <a:t>ayuda</a:t>
            </a:r>
          </a:p>
          <a:p>
            <a:pPr lvl="2" algn="just"/>
            <a:r>
              <a:rPr lang="es-ES" sz="1200" dirty="0" smtClean="0"/>
              <a:t>Los de Cuenta ajena </a:t>
            </a:r>
            <a:r>
              <a:rPr lang="es-ES" sz="1200" u="sng" dirty="0" smtClean="0"/>
              <a:t>OBLIGATORIAMENTE</a:t>
            </a:r>
            <a:r>
              <a:rPr lang="es-ES" sz="1200" dirty="0" smtClean="0"/>
              <a:t> </a:t>
            </a:r>
            <a:r>
              <a:rPr lang="es-ES" sz="1200" dirty="0" smtClean="0">
                <a:sym typeface="Wingdings" panose="05000000000000000000" pitchFamily="2" charset="2"/>
              </a:rPr>
              <a:t></a:t>
            </a:r>
            <a:r>
              <a:rPr lang="es-ES" sz="1200" dirty="0" smtClean="0"/>
              <a:t> RD 1006</a:t>
            </a:r>
            <a:endParaRPr lang="es-ES" sz="1200" dirty="0"/>
          </a:p>
          <a:p>
            <a:pPr lvl="1" algn="just"/>
            <a:r>
              <a:rPr lang="es-ES" sz="1400" dirty="0"/>
              <a:t>Práctica deportiva de Alto Nivel </a:t>
            </a:r>
            <a:r>
              <a:rPr lang="es-ES" sz="1400" dirty="0">
                <a:sym typeface="Wingdings" panose="05000000000000000000" pitchFamily="2" charset="2"/>
              </a:rPr>
              <a:t> </a:t>
            </a:r>
            <a:r>
              <a:rPr lang="es-ES" sz="1400" b="1" dirty="0">
                <a:sym typeface="Wingdings" panose="05000000000000000000" pitchFamily="2" charset="2"/>
              </a:rPr>
              <a:t>Actividad principal</a:t>
            </a:r>
            <a:r>
              <a:rPr lang="es-ES" sz="1400" dirty="0">
                <a:sym typeface="Wingdings" panose="05000000000000000000" pitchFamily="2" charset="2"/>
              </a:rPr>
              <a:t> cuando fueron reconocidos DAN</a:t>
            </a:r>
            <a:endParaRPr lang="es-ES" sz="1400" b="1" dirty="0">
              <a:sym typeface="Wingdings" panose="05000000000000000000" pitchFamily="2" charset="2"/>
            </a:endParaRPr>
          </a:p>
          <a:p>
            <a:pPr lvl="1" algn="just"/>
            <a:r>
              <a:rPr lang="es-ES" sz="1400" b="1" dirty="0">
                <a:sym typeface="Wingdings" panose="05000000000000000000" pitchFamily="2" charset="2"/>
              </a:rPr>
              <a:t>NO</a:t>
            </a:r>
            <a:r>
              <a:rPr lang="es-ES" sz="1400" dirty="0">
                <a:sym typeface="Wingdings" panose="05000000000000000000" pitchFamily="2" charset="2"/>
              </a:rPr>
              <a:t> deportistas </a:t>
            </a:r>
            <a:r>
              <a:rPr lang="es-ES" sz="1400" u="sng" dirty="0">
                <a:sym typeface="Wingdings" panose="05000000000000000000" pitchFamily="2" charset="2"/>
              </a:rPr>
              <a:t>equipos fútbol LFP </a:t>
            </a:r>
            <a:r>
              <a:rPr lang="es-ES" sz="1400" dirty="0">
                <a:sym typeface="Wingdings" panose="05000000000000000000" pitchFamily="2" charset="2"/>
              </a:rPr>
              <a:t>(ni filiales ni equipos vinculados)</a:t>
            </a:r>
          </a:p>
          <a:p>
            <a:pPr lvl="1" algn="just"/>
            <a:r>
              <a:rPr lang="es-ES" sz="1400" b="1" dirty="0">
                <a:sym typeface="Wingdings" panose="05000000000000000000" pitchFamily="2" charset="2"/>
              </a:rPr>
              <a:t>NO </a:t>
            </a:r>
            <a:r>
              <a:rPr lang="es-ES" sz="1400" dirty="0">
                <a:sym typeface="Wingdings" panose="05000000000000000000" pitchFamily="2" charset="2"/>
              </a:rPr>
              <a:t>ingresos superiores a </a:t>
            </a:r>
            <a:r>
              <a:rPr lang="es-ES" sz="1400" u="sng" dirty="0">
                <a:sym typeface="Wingdings" panose="05000000000000000000" pitchFamily="2" charset="2"/>
              </a:rPr>
              <a:t>38.724,48 €</a:t>
            </a:r>
          </a:p>
          <a:p>
            <a:pPr lvl="2" algn="just"/>
            <a:r>
              <a:rPr lang="es-ES" sz="1200" dirty="0">
                <a:sym typeface="Wingdings" panose="05000000000000000000" pitchFamily="2" charset="2"/>
              </a:rPr>
              <a:t>6 veces Indicador Público de Renta de Efectos Múltiples 2017</a:t>
            </a:r>
          </a:p>
          <a:p>
            <a:pPr lvl="2" algn="just"/>
            <a:r>
              <a:rPr lang="es-ES" sz="1200" dirty="0">
                <a:sym typeface="Wingdings" panose="05000000000000000000" pitchFamily="2" charset="2"/>
              </a:rPr>
              <a:t>Se excluyen ingresos por ayudas provenientes de:</a:t>
            </a:r>
          </a:p>
          <a:p>
            <a:pPr lvl="3" algn="just"/>
            <a:r>
              <a:rPr lang="es-ES" sz="1100" dirty="0"/>
              <a:t>CSD</a:t>
            </a:r>
          </a:p>
          <a:p>
            <a:pPr lvl="3" algn="just"/>
            <a:r>
              <a:rPr lang="es-ES" sz="1100" dirty="0"/>
              <a:t>Federaciones</a:t>
            </a:r>
          </a:p>
          <a:p>
            <a:pPr lvl="3" algn="just"/>
            <a:r>
              <a:rPr lang="es-ES" sz="1100" dirty="0"/>
              <a:t>Comités Olímpico y Paralímpico</a:t>
            </a:r>
          </a:p>
          <a:p>
            <a:pPr marL="0" indent="0" algn="just">
              <a:buNone/>
            </a:pPr>
            <a:endParaRPr lang="es-ES" sz="1600" dirty="0" smtClean="0"/>
          </a:p>
          <a:p>
            <a:pPr algn="just"/>
            <a:r>
              <a:rPr lang="es-ES" sz="1600" b="1" dirty="0" smtClean="0"/>
              <a:t>Gastos subvencionables:</a:t>
            </a:r>
          </a:p>
          <a:p>
            <a:pPr lvl="1" algn="just"/>
            <a:r>
              <a:rPr lang="es-ES" sz="1400" dirty="0" smtClean="0"/>
              <a:t>Cuenta ajena (RD 1006): cuota trabajador </a:t>
            </a:r>
            <a:r>
              <a:rPr lang="es-ES" sz="1400" dirty="0" smtClean="0">
                <a:sym typeface="Wingdings" panose="05000000000000000000" pitchFamily="2" charset="2"/>
              </a:rPr>
              <a:t> 1/07/16 - 31/12/18 </a:t>
            </a:r>
          </a:p>
          <a:p>
            <a:pPr lvl="1" algn="just"/>
            <a:r>
              <a:rPr lang="es-ES" sz="1400" dirty="0" smtClean="0"/>
              <a:t>Autónomo (Régimen y Convenio Especial): cuota mínima </a:t>
            </a:r>
            <a:r>
              <a:rPr lang="es-ES" sz="1400" dirty="0" smtClean="0">
                <a:sym typeface="Wingdings" panose="05000000000000000000" pitchFamily="2" charset="2"/>
              </a:rPr>
              <a:t> 1/07/16 – 31/12/18</a:t>
            </a:r>
          </a:p>
          <a:p>
            <a:pPr lvl="1" algn="just"/>
            <a:endParaRPr lang="es-ES" sz="1400" dirty="0" smtClean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3" y="6165304"/>
            <a:ext cx="503011" cy="56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Llamada ovalada"/>
          <p:cNvSpPr/>
          <p:nvPr/>
        </p:nvSpPr>
        <p:spPr>
          <a:xfrm>
            <a:off x="6444208" y="5275814"/>
            <a:ext cx="2304256" cy="432048"/>
          </a:xfrm>
          <a:prstGeom prst="wedgeEllipseCallout">
            <a:avLst>
              <a:gd name="adj1" fmla="val -66936"/>
              <a:gd name="adj2" fmla="val 9349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Mayores 18 años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92742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Apartado I: Protección social DAN (2)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199" y="1600200"/>
            <a:ext cx="5050905" cy="4876800"/>
          </a:xfrm>
        </p:spPr>
        <p:txBody>
          <a:bodyPr>
            <a:normAutofit/>
          </a:bodyPr>
          <a:lstStyle/>
          <a:p>
            <a:pPr algn="just"/>
            <a:endParaRPr lang="es-ES" sz="2000" b="1" dirty="0" smtClean="0"/>
          </a:p>
          <a:p>
            <a:pPr algn="just"/>
            <a:r>
              <a:rPr lang="es-ES" sz="2000" b="1" dirty="0"/>
              <a:t>Contenido de la solicitud y anexos:</a:t>
            </a:r>
          </a:p>
          <a:p>
            <a:pPr lvl="1" algn="just"/>
            <a:endParaRPr lang="es-ES" sz="1600" dirty="0" smtClean="0"/>
          </a:p>
          <a:p>
            <a:pPr lvl="1" algn="just"/>
            <a:r>
              <a:rPr lang="es-ES" sz="1600" dirty="0" smtClean="0"/>
              <a:t>Ficha del deportista (Imagen derecha)</a:t>
            </a:r>
          </a:p>
          <a:p>
            <a:pPr lvl="2" algn="just"/>
            <a:r>
              <a:rPr lang="es-ES" sz="1400" dirty="0" smtClean="0"/>
              <a:t>Custodiada por Federación.</a:t>
            </a:r>
          </a:p>
          <a:p>
            <a:pPr lvl="1" algn="just"/>
            <a:endParaRPr lang="es-ES" sz="1600" dirty="0" smtClean="0"/>
          </a:p>
          <a:p>
            <a:pPr lvl="1" algn="just"/>
            <a:r>
              <a:rPr lang="es-ES" sz="1600" dirty="0" smtClean="0"/>
              <a:t>Fichero EXCEL (confección propia): </a:t>
            </a:r>
            <a:endParaRPr lang="es-ES" sz="1400" dirty="0" smtClean="0"/>
          </a:p>
          <a:p>
            <a:pPr lvl="2" algn="just"/>
            <a:r>
              <a:rPr lang="es-ES" sz="1400" dirty="0"/>
              <a:t>N</a:t>
            </a:r>
            <a:r>
              <a:rPr lang="es-ES" sz="1400" dirty="0" smtClean="0"/>
              <a:t>ombre </a:t>
            </a:r>
            <a:r>
              <a:rPr lang="es-ES" sz="1400" dirty="0"/>
              <a:t>del fichero </a:t>
            </a:r>
            <a:r>
              <a:rPr lang="es-ES" sz="1400" dirty="0" smtClean="0"/>
              <a:t>= código Federación + ejercicio (2 dígitos) + nº de </a:t>
            </a:r>
            <a:r>
              <a:rPr lang="es-ES" sz="1400" dirty="0"/>
              <a:t>la modificación </a:t>
            </a:r>
            <a:endParaRPr lang="es-ES" sz="1400" dirty="0" smtClean="0"/>
          </a:p>
          <a:p>
            <a:pPr lvl="2" algn="just"/>
            <a:r>
              <a:rPr lang="es-ES" sz="1400" dirty="0" smtClean="0"/>
              <a:t>6 columnas </a:t>
            </a:r>
            <a:r>
              <a:rPr lang="es-ES" sz="1400" u="sng" dirty="0" smtClean="0"/>
              <a:t>por este </a:t>
            </a:r>
            <a:r>
              <a:rPr lang="es-ES" sz="1400" u="sng" dirty="0" smtClean="0"/>
              <a:t>orden</a:t>
            </a:r>
            <a:endParaRPr lang="es-ES" sz="1400" u="sng" dirty="0" smtClean="0"/>
          </a:p>
          <a:p>
            <a:pPr marL="1165860" lvl="3" indent="-342900" algn="just">
              <a:buFont typeface="+mj-lt"/>
              <a:buAutoNum type="arabicPeriod"/>
            </a:pPr>
            <a:r>
              <a:rPr lang="es-ES" sz="1400" dirty="0" smtClean="0"/>
              <a:t>MES</a:t>
            </a:r>
            <a:endParaRPr lang="es-ES" sz="1400" dirty="0"/>
          </a:p>
          <a:p>
            <a:pPr marL="1165860" lvl="3" indent="-342900" algn="just">
              <a:buFont typeface="+mj-lt"/>
              <a:buAutoNum type="arabicPeriod"/>
            </a:pPr>
            <a:r>
              <a:rPr lang="es-ES" sz="1400" dirty="0" smtClean="0"/>
              <a:t>NIF </a:t>
            </a:r>
            <a:r>
              <a:rPr lang="es-ES" sz="1400" dirty="0"/>
              <a:t>DEL DEPORTISTA</a:t>
            </a:r>
          </a:p>
          <a:p>
            <a:pPr marL="1165860" lvl="3" indent="-342900" algn="just">
              <a:buFont typeface="+mj-lt"/>
              <a:buAutoNum type="arabicPeriod"/>
            </a:pPr>
            <a:r>
              <a:rPr lang="es-ES" sz="1400" dirty="0" smtClean="0"/>
              <a:t>NOMBRE </a:t>
            </a:r>
            <a:r>
              <a:rPr lang="es-ES" sz="1400" dirty="0"/>
              <a:t>DEL DEPORTISTA</a:t>
            </a:r>
          </a:p>
          <a:p>
            <a:pPr marL="1165860" lvl="3" indent="-342900" algn="just">
              <a:buFont typeface="+mj-lt"/>
              <a:buAutoNum type="arabicPeriod"/>
            </a:pPr>
            <a:r>
              <a:rPr lang="es-ES" sz="1400" dirty="0" smtClean="0"/>
              <a:t>NÚMERO </a:t>
            </a:r>
            <a:r>
              <a:rPr lang="es-ES" sz="1400" dirty="0"/>
              <a:t>DE AFILIACIÓN</a:t>
            </a:r>
          </a:p>
          <a:p>
            <a:pPr marL="1165860" lvl="3" indent="-342900" algn="just">
              <a:buFont typeface="+mj-lt"/>
              <a:buAutoNum type="arabicPeriod"/>
            </a:pPr>
            <a:r>
              <a:rPr lang="es-ES" sz="1400" dirty="0" smtClean="0"/>
              <a:t>REGIMEN SS (R</a:t>
            </a:r>
            <a:r>
              <a:rPr lang="es-ES" sz="1400" dirty="0" smtClean="0"/>
              <a:t>. General </a:t>
            </a:r>
            <a:r>
              <a:rPr lang="es-ES" sz="1400" dirty="0"/>
              <a:t>o </a:t>
            </a:r>
            <a:r>
              <a:rPr lang="es-ES" sz="1400" dirty="0" smtClean="0"/>
              <a:t>R. Especial</a:t>
            </a:r>
            <a:r>
              <a:rPr lang="es-ES" sz="1400" dirty="0"/>
              <a:t>).</a:t>
            </a:r>
          </a:p>
          <a:p>
            <a:pPr marL="1165860" lvl="3" indent="-342900" algn="just">
              <a:buFont typeface="+mj-lt"/>
              <a:buAutoNum type="arabicPeriod"/>
            </a:pPr>
            <a:r>
              <a:rPr lang="es-ES" sz="1400" dirty="0"/>
              <a:t>I</a:t>
            </a:r>
            <a:r>
              <a:rPr lang="es-ES" sz="1400" dirty="0" smtClean="0"/>
              <a:t>MPORTE </a:t>
            </a:r>
            <a:r>
              <a:rPr lang="es-ES" sz="1400" dirty="0"/>
              <a:t>CUOTA DEL </a:t>
            </a:r>
            <a:r>
              <a:rPr lang="es-ES" sz="1400" dirty="0" smtClean="0"/>
              <a:t>TRABAJADOR</a:t>
            </a:r>
            <a:endParaRPr lang="es-ES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55" t="17011" r="33520" b="3835"/>
          <a:stretch/>
        </p:blipFill>
        <p:spPr bwMode="auto">
          <a:xfrm>
            <a:off x="5569072" y="1792771"/>
            <a:ext cx="3105814" cy="4372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3" y="6165304"/>
            <a:ext cx="503011" cy="56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796136" y="5765194"/>
            <a:ext cx="260520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Contenido mínimo!!</a:t>
            </a:r>
            <a:endParaRPr lang="es-ES" sz="2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8381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Apartado I: Protección social DAN (3)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199" y="1600200"/>
            <a:ext cx="8219257" cy="4876800"/>
          </a:xfrm>
        </p:spPr>
        <p:txBody>
          <a:bodyPr>
            <a:normAutofit/>
          </a:bodyPr>
          <a:lstStyle/>
          <a:p>
            <a:pPr algn="just"/>
            <a:r>
              <a:rPr lang="es-ES" sz="2000" b="1" dirty="0" smtClean="0"/>
              <a:t>Recomendaciones de actuaciones de las Federaciones para tramitar estas ayudas</a:t>
            </a:r>
            <a:r>
              <a:rPr lang="es-ES" sz="2000" b="1" dirty="0" smtClean="0"/>
              <a:t>:</a:t>
            </a:r>
          </a:p>
          <a:p>
            <a:pPr algn="just"/>
            <a:endParaRPr lang="es-ES" sz="2000" b="1" dirty="0" smtClean="0"/>
          </a:p>
          <a:p>
            <a:pPr lvl="1" algn="just"/>
            <a:r>
              <a:rPr lang="es-ES" sz="1600" b="1" dirty="0" smtClean="0"/>
              <a:t>Publicidad </a:t>
            </a:r>
            <a:r>
              <a:rPr lang="es-ES" sz="1600" dirty="0" smtClean="0"/>
              <a:t>de la convocatoria (email, web, teléfono</a:t>
            </a:r>
            <a:r>
              <a:rPr lang="es-ES" sz="1600" dirty="0" smtClean="0"/>
              <a:t>…)</a:t>
            </a:r>
          </a:p>
          <a:p>
            <a:pPr lvl="1" algn="just"/>
            <a:endParaRPr lang="es-ES" sz="1600" dirty="0" smtClean="0"/>
          </a:p>
          <a:p>
            <a:pPr lvl="1" algn="just"/>
            <a:r>
              <a:rPr lang="es-ES" sz="1600" b="1" dirty="0" smtClean="0"/>
              <a:t>Establecimiento</a:t>
            </a:r>
            <a:r>
              <a:rPr lang="es-ES" sz="1600" dirty="0" smtClean="0"/>
              <a:t> plazo de solicitud de los deportistas a la </a:t>
            </a:r>
            <a:r>
              <a:rPr lang="es-ES" sz="1600" dirty="0" smtClean="0"/>
              <a:t>Federación</a:t>
            </a:r>
          </a:p>
          <a:p>
            <a:pPr lvl="1" algn="just"/>
            <a:endParaRPr lang="es-ES" sz="1600" dirty="0" smtClean="0"/>
          </a:p>
          <a:p>
            <a:pPr lvl="1" algn="just"/>
            <a:r>
              <a:rPr lang="es-ES" sz="1600" b="1" dirty="0" smtClean="0"/>
              <a:t>Contenido mínimo </a:t>
            </a:r>
            <a:r>
              <a:rPr lang="es-ES" sz="1600" dirty="0" smtClean="0"/>
              <a:t>de las solicitudes de los deportistas:</a:t>
            </a:r>
          </a:p>
          <a:p>
            <a:pPr lvl="2" algn="just"/>
            <a:r>
              <a:rPr lang="es-ES" sz="1400" dirty="0" smtClean="0"/>
              <a:t>Cuenta bancaria a la que transferir los fondos</a:t>
            </a:r>
          </a:p>
          <a:p>
            <a:pPr lvl="2" algn="just"/>
            <a:r>
              <a:rPr lang="es-ES" sz="1400" dirty="0" smtClean="0"/>
              <a:t>Justificantes de cotizaciones ya </a:t>
            </a:r>
            <a:r>
              <a:rPr lang="es-ES" sz="1400" dirty="0" smtClean="0"/>
              <a:t>realizadas</a:t>
            </a:r>
          </a:p>
          <a:p>
            <a:pPr lvl="2" algn="just"/>
            <a:endParaRPr lang="es-ES" sz="1400" dirty="0" smtClean="0"/>
          </a:p>
          <a:p>
            <a:pPr lvl="1" algn="just"/>
            <a:r>
              <a:rPr lang="es-ES" sz="1600" b="1" dirty="0" smtClean="0"/>
              <a:t>Definir</a:t>
            </a:r>
            <a:r>
              <a:rPr lang="es-ES" sz="1600" dirty="0" smtClean="0"/>
              <a:t> el procedimiento (único o varios pagos</a:t>
            </a:r>
            <a:r>
              <a:rPr lang="es-ES" sz="1600" dirty="0" smtClean="0"/>
              <a:t>)</a:t>
            </a:r>
          </a:p>
          <a:p>
            <a:pPr lvl="1" algn="just"/>
            <a:endParaRPr lang="es-ES" sz="1600" dirty="0" smtClean="0"/>
          </a:p>
          <a:p>
            <a:pPr lvl="1" algn="just"/>
            <a:r>
              <a:rPr lang="es-ES" sz="1600" b="1" dirty="0" smtClean="0"/>
              <a:t>Obligación</a:t>
            </a:r>
            <a:r>
              <a:rPr lang="es-ES" sz="1600" dirty="0" smtClean="0"/>
              <a:t> de los deportistas de notificar a la FEDERACION (y esta al CSD), variaciones en datos o situación que puedan afectar a su cotización a la SS</a:t>
            </a:r>
          </a:p>
          <a:p>
            <a:pPr lvl="1" algn="just"/>
            <a:endParaRPr lang="es-ES" sz="16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3" y="6165304"/>
            <a:ext cx="503011" cy="56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73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Apartado </a:t>
            </a:r>
            <a:r>
              <a:rPr lang="es-ES" dirty="0" err="1" smtClean="0">
                <a:solidFill>
                  <a:schemeClr val="bg1"/>
                </a:solidFill>
              </a:rPr>
              <a:t>II.a</a:t>
            </a:r>
            <a:r>
              <a:rPr lang="es-ES" dirty="0" smtClean="0">
                <a:solidFill>
                  <a:schemeClr val="bg1"/>
                </a:solidFill>
              </a:rPr>
              <a:t>: 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sz="2700" dirty="0" smtClean="0">
                <a:solidFill>
                  <a:schemeClr val="bg1"/>
                </a:solidFill>
              </a:rPr>
              <a:t>Ayudas a deportistas para competiciones internacionales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000" b="1" dirty="0" smtClean="0"/>
              <a:t>Beneficiarios:</a:t>
            </a:r>
            <a:r>
              <a:rPr lang="es-ES" sz="2000" dirty="0"/>
              <a:t> </a:t>
            </a:r>
            <a:r>
              <a:rPr lang="es-ES" sz="2000" dirty="0" smtClean="0"/>
              <a:t>Deportistas o equipos con resultados en pruebas olímpicas en Campeonatos de Europa, del Mundo o Juegos Olímpicos </a:t>
            </a:r>
          </a:p>
          <a:p>
            <a:pPr algn="just"/>
            <a:r>
              <a:rPr lang="es-ES" sz="2000" b="1" dirty="0" smtClean="0"/>
              <a:t>Gastos subvencionables: </a:t>
            </a:r>
          </a:p>
          <a:p>
            <a:pPr lvl="1" algn="just"/>
            <a:r>
              <a:rPr lang="es-ES" sz="1600" b="1" dirty="0" smtClean="0"/>
              <a:t>Becas a deportistas </a:t>
            </a:r>
            <a:r>
              <a:rPr lang="es-ES" sz="1600" dirty="0" smtClean="0"/>
              <a:t>en función a </a:t>
            </a:r>
            <a:r>
              <a:rPr lang="es-ES" sz="1600" u="sng" dirty="0" smtClean="0"/>
              <a:t>Anexo I</a:t>
            </a:r>
            <a:r>
              <a:rPr lang="es-ES" sz="1600" dirty="0" smtClean="0"/>
              <a:t>:</a:t>
            </a:r>
          </a:p>
          <a:p>
            <a:pPr lvl="2" algn="just"/>
            <a:r>
              <a:rPr lang="es-ES" sz="1600" dirty="0" smtClean="0"/>
              <a:t>Complemento Ayudas Programa ADO</a:t>
            </a:r>
          </a:p>
          <a:p>
            <a:pPr lvl="2" algn="just"/>
            <a:r>
              <a:rPr lang="es-ES" sz="1600" dirty="0" smtClean="0"/>
              <a:t>Según Presupuesto ADO firmado por Federaciones (columna con Financiación CSD)</a:t>
            </a:r>
          </a:p>
          <a:p>
            <a:pPr algn="just"/>
            <a:endParaRPr lang="es-ES" sz="2000" b="1" dirty="0" smtClean="0"/>
          </a:p>
          <a:p>
            <a:pPr marL="0" indent="0" algn="just">
              <a:buNone/>
            </a:pPr>
            <a:endParaRPr lang="es-ES" sz="2000" b="1" dirty="0" smtClean="0"/>
          </a:p>
          <a:p>
            <a:pPr algn="just"/>
            <a:r>
              <a:rPr lang="es-ES" sz="2000" b="1" dirty="0"/>
              <a:t>Contenido de la solicitud y anexos:</a:t>
            </a:r>
          </a:p>
          <a:p>
            <a:pPr lvl="1" algn="just"/>
            <a:r>
              <a:rPr lang="es-ES" sz="1800" dirty="0" smtClean="0"/>
              <a:t>Imagen</a:t>
            </a:r>
          </a:p>
          <a:p>
            <a:pPr lvl="1" algn="just"/>
            <a:endParaRPr lang="es-ES" sz="1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78" t="16056" r="20748" b="10800"/>
          <a:stretch/>
        </p:blipFill>
        <p:spPr bwMode="auto">
          <a:xfrm>
            <a:off x="5076056" y="3933056"/>
            <a:ext cx="395716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3" y="6165304"/>
            <a:ext cx="503011" cy="56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980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Apartado </a:t>
            </a:r>
            <a:r>
              <a:rPr lang="es-ES" dirty="0" err="1" smtClean="0">
                <a:solidFill>
                  <a:schemeClr val="bg1"/>
                </a:solidFill>
              </a:rPr>
              <a:t>II.b</a:t>
            </a:r>
            <a:r>
              <a:rPr lang="es-ES" dirty="0" smtClean="0">
                <a:solidFill>
                  <a:schemeClr val="bg1"/>
                </a:solidFill>
              </a:rPr>
              <a:t>: (1)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sz="2700" dirty="0" smtClean="0">
                <a:solidFill>
                  <a:schemeClr val="bg1"/>
                </a:solidFill>
              </a:rPr>
              <a:t>Ayudas a deportistas para competiciones internacionales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sz="2000" b="1" dirty="0" smtClean="0"/>
              <a:t>Beneficiarios:</a:t>
            </a:r>
            <a:r>
              <a:rPr lang="es-ES" sz="2000" dirty="0"/>
              <a:t> </a:t>
            </a:r>
            <a:r>
              <a:rPr lang="es-ES" sz="2000" dirty="0" smtClean="0"/>
              <a:t>Deportistas que representen a España en competición internacional en función a proyectos presentados por Federaciones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b="1" dirty="0" smtClean="0"/>
              <a:t>Gastos subvencionables:</a:t>
            </a:r>
          </a:p>
          <a:p>
            <a:pPr lvl="1" algn="just"/>
            <a:r>
              <a:rPr lang="es-ES" sz="1600" dirty="0" smtClean="0"/>
              <a:t>Ayudas a deportistas</a:t>
            </a:r>
          </a:p>
          <a:p>
            <a:pPr lvl="1" algn="just"/>
            <a:r>
              <a:rPr lang="es-ES" sz="1600" dirty="0" smtClean="0"/>
              <a:t>Servicios profesionales y asalariados de personal de apoyo</a:t>
            </a:r>
          </a:p>
          <a:p>
            <a:pPr lvl="1" algn="just"/>
            <a:r>
              <a:rPr lang="es-ES" sz="1600" dirty="0" smtClean="0"/>
              <a:t>Gastos desplazamiento, alojamiento y manutención</a:t>
            </a:r>
          </a:p>
          <a:p>
            <a:pPr lvl="1" algn="just"/>
            <a:r>
              <a:rPr lang="es-ES" sz="1600" dirty="0" smtClean="0"/>
              <a:t>Alquiler de material e instalaciones</a:t>
            </a:r>
          </a:p>
          <a:p>
            <a:pPr lvl="1" algn="just"/>
            <a:r>
              <a:rPr lang="es-ES" sz="1600" dirty="0" smtClean="0"/>
              <a:t>Seguros</a:t>
            </a:r>
          </a:p>
          <a:p>
            <a:pPr lvl="1" algn="just"/>
            <a:r>
              <a:rPr lang="es-ES" sz="1600" dirty="0" smtClean="0"/>
              <a:t>Gastos médicos</a:t>
            </a:r>
          </a:p>
          <a:p>
            <a:pPr lvl="1" algn="just"/>
            <a:r>
              <a:rPr lang="es-ES" sz="1600" dirty="0" smtClean="0"/>
              <a:t>Gastos de inscripción en competición</a:t>
            </a:r>
          </a:p>
          <a:p>
            <a:pPr lvl="1" algn="just"/>
            <a:r>
              <a:rPr lang="es-ES" sz="1600" dirty="0" smtClean="0"/>
              <a:t>Equipamiento de competición (NO INVENTARIABLE)</a:t>
            </a:r>
          </a:p>
          <a:p>
            <a:pPr marL="274320" lvl="1" indent="0" algn="just">
              <a:buNone/>
            </a:pPr>
            <a:endParaRPr lang="es-ES" sz="1600" dirty="0" smtClean="0"/>
          </a:p>
          <a:p>
            <a:pPr algn="just"/>
            <a:r>
              <a:rPr lang="es-ES" sz="2000" b="1" dirty="0"/>
              <a:t>Concurrencia </a:t>
            </a:r>
            <a:r>
              <a:rPr lang="es-ES" sz="2000" b="1" dirty="0" smtClean="0"/>
              <a:t>competitiva</a:t>
            </a:r>
          </a:p>
          <a:p>
            <a:pPr algn="just"/>
            <a:endParaRPr lang="es-ES" sz="2000" b="1" dirty="0"/>
          </a:p>
          <a:p>
            <a:pPr algn="just"/>
            <a:r>
              <a:rPr lang="es-ES" sz="2000" b="1" dirty="0"/>
              <a:t>Criterios de valoración:</a:t>
            </a:r>
          </a:p>
          <a:p>
            <a:pPr lvl="1" algn="just"/>
            <a:r>
              <a:rPr lang="es-ES" sz="1600" dirty="0"/>
              <a:t>Mejora significativa del Proyecto Deportivo 2018</a:t>
            </a:r>
          </a:p>
          <a:p>
            <a:pPr lvl="1" algn="just"/>
            <a:r>
              <a:rPr lang="es-ES" sz="1600" dirty="0"/>
              <a:t>100 puntos:</a:t>
            </a:r>
          </a:p>
          <a:p>
            <a:pPr lvl="2" algn="just"/>
            <a:r>
              <a:rPr lang="es-ES" sz="1400" dirty="0"/>
              <a:t>Incidencia del proyecto en la mejora de resultados de los deportistas	</a:t>
            </a:r>
            <a:r>
              <a:rPr lang="es-ES" sz="1400" dirty="0" smtClean="0"/>
              <a:t>	</a:t>
            </a:r>
            <a:r>
              <a:rPr lang="es-ES" sz="1400" dirty="0" smtClean="0">
                <a:sym typeface="Wingdings" panose="05000000000000000000" pitchFamily="2" charset="2"/>
              </a:rPr>
              <a:t> </a:t>
            </a:r>
            <a:r>
              <a:rPr lang="es-ES" sz="1400" dirty="0">
                <a:sym typeface="Wingdings" panose="05000000000000000000" pitchFamily="2" charset="2"/>
              </a:rPr>
              <a:t>40 puntos</a:t>
            </a:r>
          </a:p>
          <a:p>
            <a:pPr lvl="2" algn="just"/>
            <a:r>
              <a:rPr lang="es-ES" sz="1400" dirty="0"/>
              <a:t>Deportistas: potencial y rendimiento actual			</a:t>
            </a:r>
            <a:r>
              <a:rPr lang="es-ES" sz="1400" dirty="0" smtClean="0"/>
              <a:t>	</a:t>
            </a:r>
            <a:r>
              <a:rPr lang="es-ES" sz="1400" dirty="0" smtClean="0">
                <a:sym typeface="Wingdings" panose="05000000000000000000" pitchFamily="2" charset="2"/>
              </a:rPr>
              <a:t> </a:t>
            </a:r>
            <a:r>
              <a:rPr lang="es-ES" sz="1400" dirty="0">
                <a:sym typeface="Wingdings" panose="05000000000000000000" pitchFamily="2" charset="2"/>
              </a:rPr>
              <a:t>30 puntos</a:t>
            </a:r>
          </a:p>
          <a:p>
            <a:pPr lvl="2" algn="just"/>
            <a:r>
              <a:rPr lang="es-ES" sz="1400" dirty="0">
                <a:sym typeface="Wingdings" panose="05000000000000000000" pitchFamily="2" charset="2"/>
              </a:rPr>
              <a:t>Carácter olímpico / paralímpico pruebas en las que compite deportista	</a:t>
            </a:r>
            <a:r>
              <a:rPr lang="es-ES" sz="1400" dirty="0" smtClean="0">
                <a:sym typeface="Wingdings" panose="05000000000000000000" pitchFamily="2" charset="2"/>
              </a:rPr>
              <a:t>	 </a:t>
            </a:r>
            <a:r>
              <a:rPr lang="es-ES" sz="1400" dirty="0">
                <a:sym typeface="Wingdings" panose="05000000000000000000" pitchFamily="2" charset="2"/>
              </a:rPr>
              <a:t>15 puntos</a:t>
            </a:r>
          </a:p>
          <a:p>
            <a:pPr lvl="2" algn="just"/>
            <a:r>
              <a:rPr lang="es-ES" sz="1400" dirty="0">
                <a:sym typeface="Wingdings" panose="05000000000000000000" pitchFamily="2" charset="2"/>
              </a:rPr>
              <a:t>Resultados internacionales deportistas (3 últimos años)		</a:t>
            </a:r>
            <a:r>
              <a:rPr lang="es-ES" sz="1400" dirty="0" smtClean="0">
                <a:sym typeface="Wingdings" panose="05000000000000000000" pitchFamily="2" charset="2"/>
              </a:rPr>
              <a:t>	 </a:t>
            </a:r>
            <a:r>
              <a:rPr lang="es-ES" sz="1400" dirty="0">
                <a:sym typeface="Wingdings" panose="05000000000000000000" pitchFamily="2" charset="2"/>
              </a:rPr>
              <a:t>15 puntos</a:t>
            </a:r>
            <a:endParaRPr lang="es-ES" sz="1400" dirty="0"/>
          </a:p>
          <a:p>
            <a:pPr lvl="1" algn="just"/>
            <a:endParaRPr lang="es-ES" sz="18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3" y="6165304"/>
            <a:ext cx="503011" cy="56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29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Apartado </a:t>
            </a:r>
            <a:r>
              <a:rPr lang="es-ES" dirty="0" err="1" smtClean="0">
                <a:solidFill>
                  <a:schemeClr val="bg1"/>
                </a:solidFill>
              </a:rPr>
              <a:t>II.b</a:t>
            </a:r>
            <a:r>
              <a:rPr lang="es-ES" dirty="0" smtClean="0">
                <a:solidFill>
                  <a:schemeClr val="bg1"/>
                </a:solidFill>
              </a:rPr>
              <a:t>: (2)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sz="2700" dirty="0" smtClean="0">
                <a:solidFill>
                  <a:schemeClr val="bg1"/>
                </a:solidFill>
              </a:rPr>
              <a:t>Ayudas a deportistas para competiciones internacionales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000" b="1" dirty="0" smtClean="0"/>
              <a:t>Contenido de la solicitud y anexos:</a:t>
            </a:r>
          </a:p>
          <a:p>
            <a:pPr algn="just"/>
            <a:endParaRPr lang="es-ES" sz="1400" dirty="0" smtClean="0"/>
          </a:p>
          <a:p>
            <a:pPr algn="just"/>
            <a:endParaRPr lang="es-ES" sz="1400" dirty="0" smtClean="0"/>
          </a:p>
          <a:p>
            <a:pPr lvl="1" algn="just"/>
            <a:endParaRPr lang="es-ES" sz="1600" dirty="0" smtClean="0"/>
          </a:p>
          <a:p>
            <a:pPr lvl="1" algn="just"/>
            <a:endParaRPr lang="es-ES" sz="1200" dirty="0" smtClean="0"/>
          </a:p>
          <a:p>
            <a:pPr lvl="1" algn="just"/>
            <a:endParaRPr lang="es-ES" sz="18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3" y="6165304"/>
            <a:ext cx="503011" cy="56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3" t="15875" r="20612" b="10934"/>
          <a:stretch/>
        </p:blipFill>
        <p:spPr bwMode="auto">
          <a:xfrm>
            <a:off x="251520" y="2199302"/>
            <a:ext cx="4243440" cy="2998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0" t="20151" r="20732" b="6802"/>
          <a:stretch/>
        </p:blipFill>
        <p:spPr bwMode="auto">
          <a:xfrm>
            <a:off x="4625517" y="2199302"/>
            <a:ext cx="4239600" cy="2998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51520" y="5229200"/>
            <a:ext cx="424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Listado de Gastos y Actuaciones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136838" y="5229200"/>
            <a:ext cx="3251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Relación Deportistas - Gastos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4529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522</TotalTime>
  <Words>691</Words>
  <Application>Microsoft Office PowerPoint</Application>
  <PresentationFormat>Presentación en pantalla (4:3)</PresentationFormat>
  <Paragraphs>153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Claridad</vt:lpstr>
      <vt:lpstr>Ayudas   para la protección social de los deportistas de alto nivel   y el apoyo a los deportistas españoles que participen en competiciones internacionales</vt:lpstr>
      <vt:lpstr>Introducción</vt:lpstr>
      <vt:lpstr>Financiación y conceptos</vt:lpstr>
      <vt:lpstr>Apartado I: Protección social DAN (1)</vt:lpstr>
      <vt:lpstr>Apartado I: Protección social DAN (2)</vt:lpstr>
      <vt:lpstr>Apartado I: Protección social DAN (3)</vt:lpstr>
      <vt:lpstr>Apartado II.a:  Ayudas a deportistas para competiciones internacionales</vt:lpstr>
      <vt:lpstr>Apartado II.b: (1) Ayudas a deportistas para competiciones internacionales</vt:lpstr>
      <vt:lpstr>Apartado II.b: (2) Ayudas a deportistas para competiciones internacionales</vt:lpstr>
      <vt:lpstr>Otros aspectos</vt:lpstr>
      <vt:lpstr>Dudas y aclaraciones</vt:lpstr>
    </vt:vector>
  </TitlesOfParts>
  <Company>Consejo Superior de Deportes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Ayudas para la protección social de los deportistas de alto nivel y el apoyo a los deportistas españoles que participen en competiciones internacionales</dc:title>
  <dc:creator>Urquiola Arenosa, Victoriano</dc:creator>
  <cp:lastModifiedBy>Urquiola Arenosa, Victoriano</cp:lastModifiedBy>
  <cp:revision>38</cp:revision>
  <dcterms:created xsi:type="dcterms:W3CDTF">2018-06-13T06:29:37Z</dcterms:created>
  <dcterms:modified xsi:type="dcterms:W3CDTF">2018-06-15T09:42:18Z</dcterms:modified>
</cp:coreProperties>
</file>